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92" r:id="rId13"/>
    <p:sldId id="287" r:id="rId14"/>
    <p:sldId id="289" r:id="rId15"/>
    <p:sldId id="319" r:id="rId16"/>
    <p:sldId id="316" r:id="rId17"/>
    <p:sldId id="291" r:id="rId18"/>
    <p:sldId id="293" r:id="rId19"/>
    <p:sldId id="294" r:id="rId20"/>
    <p:sldId id="296" r:id="rId21"/>
    <p:sldId id="297" r:id="rId22"/>
    <p:sldId id="299" r:id="rId23"/>
    <p:sldId id="298" r:id="rId24"/>
    <p:sldId id="300" r:id="rId25"/>
    <p:sldId id="320" r:id="rId26"/>
    <p:sldId id="321" r:id="rId27"/>
    <p:sldId id="322" r:id="rId28"/>
    <p:sldId id="323" r:id="rId29"/>
    <p:sldId id="324" r:id="rId30"/>
    <p:sldId id="331" r:id="rId31"/>
    <p:sldId id="326" r:id="rId32"/>
    <p:sldId id="328" r:id="rId33"/>
    <p:sldId id="336" r:id="rId34"/>
    <p:sldId id="337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0242" autoAdjust="0"/>
  </p:normalViewPr>
  <p:slideViewPr>
    <p:cSldViewPr>
      <p:cViewPr varScale="1">
        <p:scale>
          <a:sx n="102" d="100"/>
          <a:sy n="102" d="100"/>
        </p:scale>
        <p:origin x="21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</dgm:pt>
    <dgm:pt modelId="{ABEE3ABF-A32B-604A-B23E-0AAA3F757234}" type="pres">
      <dgm:prSet presAssocID="{39FFA9A6-ED54-6944-B4D0-CD771874E381}" presName="connectorText" presStyleLbl="sibTrans2D1" presStyleIdx="3" presStyleCnt="4"/>
      <dgm:spPr/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30.11.17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5732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06896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</a:t>
            </a:r>
            <a:r>
              <a:rPr lang="en-GB" dirty="0" smtClean="0"/>
              <a:t>with </a:t>
            </a:r>
            <a:r>
              <a:rPr lang="en-GB" dirty="0" smtClean="0"/>
              <a:t>MODIS </a:t>
            </a:r>
            <a:r>
              <a:rPr lang="en-GB" dirty="0"/>
              <a:t>Sea Surface Temperature (SST) and MODIS Land Surface Temperature (</a:t>
            </a:r>
            <a:r>
              <a:rPr lang="en-GB" dirty="0" smtClean="0"/>
              <a:t>LST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respectively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</a:t>
            </a:r>
            <a:r>
              <a:rPr lang="en-GB" dirty="0">
                <a:latin typeface="Arial" pitchFamily="34" charset="0"/>
                <a:cs typeface="Arial" pitchFamily="34" charset="0"/>
              </a:rPr>
              <a:t>two test sites whose imageries mainly covered by sea (Etna) and homogeneous landscape (Libya) respectively.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11" y="2939526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03" y="2882682"/>
            <a:ext cx="1949258" cy="34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632" y="4437112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4437111"/>
            <a:ext cx="8207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Libya-1: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853" y="1124744"/>
            <a:ext cx="8175600" cy="360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Problem: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emissivity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86853" y="2208296"/>
                <a:ext cx="8175600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Emissivity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water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body: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0.984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spectral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band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altLang="zh-CN" i="1">
                        <a:latin typeface="Cambria Math"/>
                      </a:rPr>
                      <m:t>8.6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0.985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spectral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band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charset="0"/>
                        <a:ea typeface="Cambria Math"/>
                      </a:rPr>
                      <m:t>9.1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  <m:r>
                      <a:rPr lang="en-US" altLang="zh-CN" b="0" i="0" smtClean="0">
                        <a:latin typeface="Cambria Math" charset="0"/>
                        <a:ea typeface="Cambria Math"/>
                      </a:rPr>
                      <m:t>.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53" y="2208296"/>
                <a:ext cx="81756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790" t="-948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E:\Penghua\results\ComSST\Etna2\diff_emi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" y="3744908"/>
            <a:ext cx="4543400" cy="30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ComSST\Etna2\diff_emi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00" y="3744908"/>
            <a:ext cx="4541400" cy="30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86853" y="1510186"/>
                <a:ext cx="8175600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 emissivity map</a:t>
                </a:r>
                <a:r>
                  <a:rPr lang="en-US" altLang="zh-CN" dirty="0">
                    <a:latin typeface="Arial" pitchFamily="34" charset="0"/>
                    <a:cs typeface="Arial" pitchFamily="34" charset="0"/>
                  </a:rPr>
                  <a:t>s</a:t>
                </a:r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 from ASTER Global Emissivity Database, namely band 11 (</a:t>
                </a:r>
                <a14:m>
                  <m:oMath xmlns:m="http://schemas.openxmlformats.org/officeDocument/2006/math">
                    <m:r>
                      <a:rPr lang="de-DE" altLang="zh-CN">
                        <a:latin typeface="Arial" pitchFamily="34" charset="0"/>
                        <a:cs typeface="Arial" pitchFamily="34" charset="0"/>
                      </a:rPr>
                      <m:t>8.6</m:t>
                    </m:r>
                    <m:r>
                      <a:rPr lang="de-DE" altLang="zh-CN">
                        <a:latin typeface="Arial" pitchFamily="34" charset="0"/>
                        <a:cs typeface="Arial" pitchFamily="34" charset="0"/>
                      </a:rPr>
                      <m:t>𝜇</m:t>
                    </m:r>
                    <m:r>
                      <a:rPr lang="de-DE" altLang="zh-CN">
                        <a:latin typeface="Arial" pitchFamily="34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) and band 12 (</a:t>
                </a:r>
                <a14:m>
                  <m:oMath xmlns:m="http://schemas.openxmlformats.org/officeDocument/2006/math">
                    <m:r>
                      <a:rPr lang="de-DE" altLang="zh-CN">
                        <a:latin typeface="Arial" pitchFamily="34" charset="0"/>
                        <a:cs typeface="Arial" pitchFamily="34" charset="0"/>
                      </a:rPr>
                      <m:t>9.1</m:t>
                    </m:r>
                    <m:r>
                      <a:rPr lang="de-DE" altLang="zh-CN">
                        <a:latin typeface="Arial" pitchFamily="34" charset="0"/>
                        <a:cs typeface="Arial" pitchFamily="34" charset="0"/>
                      </a:rPr>
                      <m:t>𝜇</m:t>
                    </m:r>
                    <m:r>
                      <a:rPr lang="de-DE" altLang="zh-CN">
                        <a:latin typeface="Arial" pitchFamily="34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) fall in TET-1 imagery’s TIR band (</a:t>
                </a:r>
                <a14:m>
                  <m:oMath xmlns:m="http://schemas.openxmlformats.org/officeDocument/2006/math">
                    <m:r>
                      <a:rPr lang="de-DE" altLang="zh-CN">
                        <a:latin typeface="Arial" pitchFamily="34" charset="0"/>
                        <a:cs typeface="Arial" pitchFamily="34" charset="0"/>
                      </a:rPr>
                      <m:t>8.5−9.3</m:t>
                    </m:r>
                    <m:r>
                      <a:rPr lang="de-DE" altLang="zh-CN">
                        <a:latin typeface="Arial" pitchFamily="34" charset="0"/>
                        <a:cs typeface="Arial" pitchFamily="34" charset="0"/>
                      </a:rPr>
                      <m:t>𝜇</m:t>
                    </m:r>
                    <m:r>
                      <a:rPr lang="de-DE" altLang="zh-CN">
                        <a:latin typeface="Arial" pitchFamily="34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GB" altLang="zh-CN" dirty="0">
                    <a:latin typeface="Arial" pitchFamily="34" charset="0"/>
                    <a:cs typeface="Arial" pitchFamily="34" charset="0"/>
                  </a:rPr>
                  <a:t>). </a:t>
                </a:r>
              </a:p>
              <a:p>
                <a:endParaRPr kumimoji="1" lang="zh-CN" alt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53" y="1510186"/>
                <a:ext cx="8175600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790" t="-9559" r="-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圆角矩形 7"/>
              <p:cNvSpPr/>
              <p:nvPr/>
            </p:nvSpPr>
            <p:spPr>
              <a:xfrm>
                <a:off x="486000" y="3140968"/>
                <a:ext cx="5040560" cy="60394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de-DE" altLang="zh-CN" dirty="0">
                    <a:latin typeface="Arial" pitchFamily="34" charset="0"/>
                    <a:cs typeface="Arial" pitchFamily="34" charset="0"/>
                  </a:rPr>
                  <a:t>Here </a:t>
                </a:r>
                <a:r>
                  <a:rPr lang="de-DE" altLang="zh-CN" dirty="0" err="1"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de-DE" altLang="zh-CN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altLang="zh-CN" dirty="0" err="1">
                    <a:latin typeface="Arial" pitchFamily="34" charset="0"/>
                    <a:cs typeface="Arial" pitchFamily="34" charset="0"/>
                  </a:rPr>
                  <a:t>emissivity</a:t>
                </a:r>
                <a:r>
                  <a:rPr lang="de-DE" altLang="zh-CN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altLang="zh-CN" dirty="0" err="1">
                    <a:latin typeface="Arial" pitchFamily="34" charset="0"/>
                    <a:cs typeface="Arial" pitchFamily="34" charset="0"/>
                  </a:rPr>
                  <a:t>map</a:t>
                </a:r>
                <a:r>
                  <a:rPr lang="de-DE" altLang="zh-CN" dirty="0">
                    <a:latin typeface="Arial" pitchFamily="34" charset="0"/>
                    <a:cs typeface="Arial" pitchFamily="34" charset="0"/>
                  </a:rPr>
                  <a:t> in band </a:t>
                </a:r>
                <a14:m>
                  <m:oMath xmlns:m="http://schemas.openxmlformats.org/officeDocument/2006/math">
                    <m:r>
                      <a:rPr lang="de-DE" altLang="zh-CN" i="1">
                        <a:latin typeface="Cambria Math"/>
                      </a:rPr>
                      <m:t>8.6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altLang="zh-CN" dirty="0">
                    <a:latin typeface="Arial" pitchFamily="34" charset="0"/>
                    <a:cs typeface="Arial" pitchFamily="34" charset="0"/>
                  </a:rPr>
                  <a:t> is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used</a:t>
                </a:r>
                <a:endParaRPr lang="en-US" altLang="zh-CN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圆角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" y="3140968"/>
                <a:ext cx="5040560" cy="60394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41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top of atmosphere (TOA) radiances of TET-1 imageries to adjust these differences.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1 </a:t>
            </a:r>
            <a:r>
              <a:rPr lang="de-DE" dirty="0" err="1"/>
              <a:t>and</a:t>
            </a:r>
            <a:r>
              <a:rPr lang="de-DE" dirty="0"/>
              <a:t> sub-area 4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E:\Penghua\Programming\Master_thesis\results\hist_analysis\2014.06.22\rect4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4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investigate a bunch of TET-1 scenes and </a:t>
            </a:r>
            <a:r>
              <a:rPr lang="en-GB" dirty="0" smtClean="0"/>
              <a:t>do </a:t>
            </a:r>
            <a:r>
              <a:rPr lang="en-GB" dirty="0"/>
              <a:t>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2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0123" y="1340768"/>
            <a:ext cx="8172000" cy="10801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GB" dirty="0" smtClean="0"/>
              <a:t>MODIS </a:t>
            </a:r>
            <a:r>
              <a:rPr lang="en-GB" dirty="0"/>
              <a:t>LST </a:t>
            </a:r>
            <a:r>
              <a:rPr lang="en-GB" dirty="0" smtClean="0"/>
              <a:t>scenes </a:t>
            </a:r>
            <a:r>
              <a:rPr lang="en-GB" dirty="0"/>
              <a:t>of </a:t>
            </a:r>
            <a:r>
              <a:rPr lang="en-GB" dirty="0" smtClean="0"/>
              <a:t>Lybia-1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en-GB" dirty="0" smtClean="0"/>
              <a:t>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again:</a:t>
            </a:r>
            <a:r>
              <a:rPr lang="zh-CN" altLang="en-US" dirty="0" smtClean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emissivity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pic>
        <p:nvPicPr>
          <p:cNvPr id="8196" name="Picture 4" descr="E:\Penghua\results\comLST\Lybia-1\diff_emi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7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E:\Penghua\results\comLST\Lybia-1\diff_emi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800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:\Penghua\results\comLST\Lybia-1\diff_emi_ti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7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E:\Penghua\results\comLST\Lybia-1\diff_emi_tir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50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:\Penghua\results\comLST\Lybia-1\diff_emi_mir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94" y="300302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8172"/>
            <a:ext cx="3744416" cy="1008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Similarly, 5 sub-areas are chosen to do the comparison as showed in the picture on the right.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170062"/>
            <a:ext cx="2664296" cy="497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"/>
          <p:cNvSpPr txBox="1">
            <a:spLocks/>
          </p:cNvSpPr>
          <p:nvPr/>
        </p:nvSpPr>
        <p:spPr bwMode="auto">
          <a:xfrm>
            <a:off x="467544" y="2447180"/>
            <a:ext cx="3744416" cy="177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 different scale factors (1.00, 1.05, 1.10, 1.15, 1.20) are used to see the differences between the temperature results from MITIP is compared with MODIS </a:t>
            </a:r>
            <a:r>
              <a:rPr lang="en-US" dirty="0" smtClean="0"/>
              <a:t>LST.</a:t>
            </a:r>
            <a:endParaRPr lang="en-GB" dirty="0"/>
          </a:p>
        </p:txBody>
      </p:sp>
      <p:pic>
        <p:nvPicPr>
          <p:cNvPr id="9219" name="Picture 3" descr="E:\Penghua\results\comLST\Lybia-1\Lybia-1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07762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:\Penghua\results\comLST\Lybia-1\Lybia-1_scf_test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59762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6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7920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 smtClean="0"/>
                  <a:t>The</a:t>
                </a:r>
                <a:r>
                  <a:rPr lang="en-GB" dirty="0" smtClean="0"/>
                  <a:t> </a:t>
                </a:r>
                <a:r>
                  <a:rPr lang="en-GB" dirty="0"/>
                  <a:t>situation is very similar with the comparison with the MODIS SST. 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792088"/>
              </a:xfrm>
              <a:blipFill rotWithShape="0">
                <a:blip r:embed="rId2"/>
                <a:stretch>
                  <a:fillRect l="-1791" t="-10000" r="-821" b="-2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301208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to keep consistence, the optimal scale factor for MIR band is chosen as 1.15 and for TIR band it is 1.05 as well. </a:t>
            </a:r>
          </a:p>
        </p:txBody>
      </p:sp>
      <p:pic>
        <p:nvPicPr>
          <p:cNvPr id="10" name="Picture 3" descr="E:\Penghua\results\comLST\Lybia-1\Lybia-1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Penghua\results\comLST\Lybia-1\Lybia-1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E:\Penghua\results\comLST\Lybia-1\Lybia-1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Penghua\results\comLST\Lybia-1\Lybia-1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2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6451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would be tested with different TET-1 imageries. Here, it is tested using scenes of Libya-2.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3.4 Transferability test (LST)</a:t>
            </a:r>
            <a:br>
              <a:rPr lang="en-GB" dirty="0"/>
            </a:b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68" y="1772816"/>
            <a:ext cx="2468092" cy="433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E:\Penghua\results\comLST\test\lls_test&amp;cmp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8111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E:\Penghua\results\comLST\test\lls_test&amp;cmp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25" y="2148111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9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Stromboli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1026" name="Picture 2" descr="E:\Penghua\Programming\Master_thesis\results\figure\stromboli\strom_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Programming\Master_thesis\results\figure\stromboli\strom_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Penghua\Programming\Master_thesis\results\figure\stromboli\strom_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Penghua\Programming\Master_thesis\results\figure\stromboli\strom_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figure\stromboli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315622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Penghua\Programming\Master_thesis\results\figure\portugal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  <a:p>
            <a:endParaRPr lang="en-GB" altLang="zh-CN" dirty="0" smtClean="0"/>
          </a:p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GB" altLang="zh-CN" dirty="0" smtClean="0"/>
              <a:t>do </a:t>
            </a:r>
            <a:r>
              <a:rPr lang="en-GB" altLang="zh-CN" dirty="0"/>
              <a:t>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6497327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atmospheric 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 of 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1557</Words>
  <Application>Microsoft Macintosh PowerPoint</Application>
  <PresentationFormat>全屏显示(4:3)</PresentationFormat>
  <Paragraphs>289</Paragraphs>
  <Slides>34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3.3 Results comparison with MODIS LST and calibration</vt:lpstr>
      <vt:lpstr>3.3 Results comparison with MODIS LST and calibration</vt:lpstr>
      <vt:lpstr>3.3 Results comparison with MODIS LST and calibration</vt:lpstr>
      <vt:lpstr>3.4 Transferability test (LST) </vt:lpstr>
      <vt:lpstr>4. Analysis of high-temperature events</vt:lpstr>
      <vt:lpstr>4.1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224</cp:revision>
  <dcterms:created xsi:type="dcterms:W3CDTF">2012-06-19T06:51:55Z</dcterms:created>
  <dcterms:modified xsi:type="dcterms:W3CDTF">2017-11-30T08:13:27Z</dcterms:modified>
</cp:coreProperties>
</file>